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B57"/>
    <a:srgbClr val="212121"/>
    <a:srgbClr val="FF3737"/>
    <a:srgbClr val="BAF878"/>
    <a:srgbClr val="21FFFF"/>
    <a:srgbClr val="E1E1E1"/>
    <a:srgbClr val="F7CF6B"/>
    <a:srgbClr val="F7874F"/>
    <a:srgbClr val="F7873B"/>
    <a:srgbClr val="FFE1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59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44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02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4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7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89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5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3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8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8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42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303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ECEB0"/>
            </a:gs>
            <a:gs pos="100000">
              <a:srgbClr val="1ABA8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966D-F3AA-4919-9CD8-F2BB3D7B606D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39DA-F6F9-4020-8BCD-FC8A294AA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43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incory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986026"/>
            <a:ext cx="12192000" cy="9409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WELCOME TO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2592972"/>
            <a:ext cx="12192000" cy="2421390"/>
          </a:xfrm>
        </p:spPr>
        <p:txBody>
          <a:bodyPr>
            <a:noAutofit/>
          </a:bodyPr>
          <a:lstStyle/>
          <a:p>
            <a:r>
              <a:rPr lang="en-US" sz="16601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</a:p>
        </p:txBody>
      </p:sp>
    </p:spTree>
    <p:extLst>
      <p:ext uri="{BB962C8B-B14F-4D97-AF65-F5344CB8AC3E}">
        <p14:creationId xmlns="" xmlns:p14="http://schemas.microsoft.com/office/powerpoint/2010/main" val="3652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Ann_1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Ann_2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87615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0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Ulla_3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Emil_1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Leila_3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Alf_3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Pia_1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Pia_2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RECEIVED </a:t>
            </a:r>
            <a:r>
              <a:rPr lang="en-US" sz="36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ROOM COMPLETION</a:t>
            </a:r>
            <a:endParaRPr lang="en-US" sz="3600" b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2421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00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0"/>
      <p:bldP spid="3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836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WILL BE RECEIVE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TIME, </a:t>
            </a: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YOUR PLACE IS COMPLETED THE </a:t>
            </a:r>
            <a:r>
              <a:rPr lang="en-US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0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836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YOU WILL BE RECEIVE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€100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TIME, </a:t>
            </a: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YOUR PLACE IS COMPLETED THE </a:t>
            </a:r>
          </a:p>
          <a:p>
            <a:pPr algn="ctr">
              <a:lnSpc>
                <a:spcPct val="200000"/>
              </a:lnSpc>
            </a:pPr>
            <a:r>
              <a:rPr lang="en-US" sz="48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SILVER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1212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0000" y="3647119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7896" y="3623515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52104" y="3623515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016052" y="3619543"/>
            <a:ext cx="266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6052" y="2617184"/>
            <a:ext cx="556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20000" y="2616143"/>
            <a:ext cx="556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549075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AN ACTIVE USER,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DO EVEN THAT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6547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17708 -0.4358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21806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52877 -0.43588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2" y="-21806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1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100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5047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23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815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07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815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07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56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92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-0.12617 3.7037E-7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5" y="0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-0.36094 1.85185E-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47" y="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0.46641 -0.15162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20" y="-7593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0.48372 -0.1483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0" y="-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514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00143 -0.14746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7384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514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746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977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514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514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1.11111E-6 L -0.53099 -0.00093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5" y="-46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4.44444E-6 L -0.6474 -4.44444E-6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0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514 " pathEditMode="relative" rAng="0" ptsTypes="AA">
                                      <p:cBhvr>
                                        <p:cTn id="2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977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-6.25E-7 -0.14977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1.66667E-6 -0.15209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1" animBg="1"/>
      <p:bldP spid="13" grpId="2" animBg="1"/>
      <p:bldP spid="14" grpId="1" animBg="1"/>
      <p:bldP spid="14" grpId="2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" grpId="0"/>
      <p:bldP spid="4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304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UP TO </a:t>
            </a:r>
            <a:r>
              <a:rPr lang="en-US" sz="4800" b="1" dirty="0" smtClean="0">
                <a:solidFill>
                  <a:srgbClr val="F7B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BONUSES FROM YOUR DOWNLINE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466544"/>
              </p:ext>
            </p:extLst>
          </p:nvPr>
        </p:nvGraphicFramePr>
        <p:xfrm>
          <a:off x="991393" y="803916"/>
          <a:ext cx="10164273" cy="515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039">
                  <a:extLst>
                    <a:ext uri="{9D8B030D-6E8A-4147-A177-3AD203B41FA5}">
                      <a16:colId xmlns="" xmlns:a16="http://schemas.microsoft.com/office/drawing/2014/main" val="2139187009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826311098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2744554581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261563311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1338887814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1200395292"/>
                    </a:ext>
                  </a:extLst>
                </a:gridCol>
                <a:gridCol w="1452039"/>
              </a:tblGrid>
              <a:tr h="945431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FRONT</a:t>
                      </a:r>
                      <a:endParaRPr lang="en-US" sz="2800" u="none" dirty="0" smtClean="0"/>
                    </a:p>
                    <a:p>
                      <a:pPr algn="ctr"/>
                      <a:r>
                        <a:rPr lang="en-US" sz="2800" u="none" dirty="0" smtClean="0">
                          <a:solidFill>
                            <a:srgbClr val="212121"/>
                          </a:solidFill>
                        </a:rPr>
                        <a:t>LEVEL</a:t>
                      </a:r>
                      <a:endParaRPr lang="en-US" sz="2800" u="sng" dirty="0">
                        <a:solidFill>
                          <a:srgbClr val="2121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77916060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2989489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2%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13810807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79467430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15218939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72937616"/>
                  </a:ext>
                </a:extLst>
              </a:tr>
              <a:tr h="701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7BB57"/>
                          </a:solidFill>
                        </a:rPr>
                        <a:t>0,5%</a:t>
                      </a:r>
                      <a:endParaRPr lang="en-US" sz="4000" b="1" dirty="0">
                        <a:solidFill>
                          <a:srgbClr val="F7BB57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59516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NUMBER OF YOUR ACTIVE PERSONAL PARTNERS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8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385012"/>
            <a:ext cx="12192000" cy="22109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SO WHAT ARE YOU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WAITING FOR?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2052155"/>
            <a:ext cx="12192000" cy="19118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 TO </a:t>
            </a:r>
          </a:p>
          <a:p>
            <a:pPr algn="ctr">
              <a:lnSpc>
                <a:spcPct val="100000"/>
              </a:lnSpc>
            </a:pP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VINCORY.COM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AND</a:t>
            </a:r>
          </a:p>
        </p:txBody>
      </p:sp>
      <p:sp>
        <p:nvSpPr>
          <p:cNvPr id="6" name="Пятиугольник 5">
            <a:hlinkClick r:id="rId2"/>
          </p:cNvPr>
          <p:cNvSpPr/>
          <p:nvPr/>
        </p:nvSpPr>
        <p:spPr>
          <a:xfrm>
            <a:off x="4283244" y="5074220"/>
            <a:ext cx="4058652" cy="1113924"/>
          </a:xfrm>
          <a:prstGeom prst="homePlate">
            <a:avLst/>
          </a:prstGeom>
          <a:solidFill>
            <a:srgbClr val="FF373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NOW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7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9288"/>
            <a:ext cx="12192000" cy="124512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  <a:r>
              <a:rPr lang="en-US" sz="3600" b="1" dirty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is a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ulti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L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evel </a:t>
            </a:r>
            <a:r>
              <a:rPr lang="en-US" sz="4800" b="1" u="sng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arketing system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0" y="2159528"/>
            <a:ext cx="368231" cy="9523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3239528"/>
            <a:ext cx="368231" cy="9523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3239528"/>
            <a:ext cx="368880" cy="9540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4319528"/>
            <a:ext cx="368231" cy="95232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4319528"/>
            <a:ext cx="368231" cy="95232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4319528"/>
            <a:ext cx="368231" cy="95232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5399528"/>
            <a:ext cx="368231" cy="95232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5399528"/>
            <a:ext cx="368231" cy="952321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5399528"/>
            <a:ext cx="368231" cy="95232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0" y="5399528"/>
            <a:ext cx="368231" cy="95232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5399528"/>
            <a:ext cx="368231" cy="95232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5399528"/>
            <a:ext cx="368231" cy="95232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5399528"/>
            <a:ext cx="368231" cy="952321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5399528"/>
            <a:ext cx="368231" cy="95232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0" y="4319528"/>
            <a:ext cx="368231" cy="952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88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3115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WITH </a:t>
            </a:r>
            <a:r>
              <a:rPr lang="en-US" sz="4800" b="1" u="sng" dirty="0" smtClean="0">
                <a:solidFill>
                  <a:srgbClr val="BAF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VINCORY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YOU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CAN </a:t>
            </a:r>
            <a:r>
              <a:rPr lang="en-US" sz="48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MAKE </a:t>
            </a:r>
            <a:r>
              <a:rPr lang="en-US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MONEY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by accumulating </a:t>
            </a:r>
            <a:r>
              <a:rPr lang="en-US" sz="48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 </a:t>
            </a:r>
            <a:r>
              <a:rPr lang="en-US" sz="4800" b="1" u="sng" dirty="0" smtClean="0">
                <a:solidFill>
                  <a:srgbClr val="FFE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coins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661" y="4301000"/>
            <a:ext cx="609524" cy="6095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438" y="4306974"/>
            <a:ext cx="609524" cy="6095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47" y="3868862"/>
            <a:ext cx="609524" cy="6095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8" y="4306974"/>
            <a:ext cx="609524" cy="6095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8" y="3887912"/>
            <a:ext cx="609524" cy="6095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17" y="4249862"/>
            <a:ext cx="609524" cy="6095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5125889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€1000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18" y="3821161"/>
            <a:ext cx="609524" cy="60952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18" y="3402099"/>
            <a:ext cx="609524" cy="6095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147" y="3793198"/>
            <a:ext cx="609524" cy="60952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981" y="3831298"/>
            <a:ext cx="609524" cy="60952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958" y="3393299"/>
            <a:ext cx="609524" cy="60952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71" y="3831298"/>
            <a:ext cx="609524" cy="60952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71" y="3412236"/>
            <a:ext cx="609524" cy="60952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047" y="3355086"/>
            <a:ext cx="609524" cy="60952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49" y="3754209"/>
            <a:ext cx="609524" cy="60952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36" y="3246760"/>
            <a:ext cx="609524" cy="6095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105" y="4290812"/>
            <a:ext cx="609524" cy="6095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434" y="3839606"/>
            <a:ext cx="609524" cy="6095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247" y="3795588"/>
            <a:ext cx="609524" cy="6095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666" y="3521286"/>
            <a:ext cx="609524" cy="60952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667" y="3149005"/>
            <a:ext cx="609524" cy="60952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45" y="3319888"/>
            <a:ext cx="609524" cy="60952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092" y="3556869"/>
            <a:ext cx="609524" cy="60952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85" y="4196098"/>
            <a:ext cx="609524" cy="60952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74" y="3947403"/>
            <a:ext cx="609524" cy="60952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311" y="4321224"/>
            <a:ext cx="609524" cy="60952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268" y="4288908"/>
            <a:ext cx="609524" cy="60952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605" y="3883655"/>
            <a:ext cx="609524" cy="60952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942" y="3441175"/>
            <a:ext cx="609524" cy="609524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265" y="3401420"/>
            <a:ext cx="609524" cy="60952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0" y="5101876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€5000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" y="5115709"/>
            <a:ext cx="12192000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€10000+ per month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7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7" grpId="1"/>
      <p:bldP spid="17" grpId="2"/>
      <p:bldP spid="36" grpId="0"/>
      <p:bldP spid="36" grpId="1"/>
      <p:bldP spid="36" grpId="2"/>
      <p:bldP spid="37" grpId="0"/>
      <p:bldP spid="3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743201"/>
            <a:ext cx="12192000" cy="22109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WHAT DO YOU NEED TO DO?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18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12192000" cy="24155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BUY </a:t>
            </a:r>
            <a:r>
              <a:rPr lang="en-US" sz="32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AND/OR </a:t>
            </a:r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START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PACKAGE, 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RECEIVE </a:t>
            </a: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COINS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AND ENTER INTO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 </a:t>
            </a:r>
            <a:r>
              <a:rPr lang="en-US" sz="3200" b="1" u="sng" dirty="0" smtClean="0">
                <a:solidFill>
                  <a:srgbClr val="E1E1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SILVER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AND/OR </a:t>
            </a: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 ROOM</a:t>
            </a:r>
            <a:endParaRPr lang="en-US" sz="32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  <a:p>
            <a:pPr algn="ctr">
              <a:lnSpc>
                <a:spcPct val="150000"/>
              </a:lnSpc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89124" y="2517506"/>
            <a:ext cx="8613751" cy="4205237"/>
            <a:chOff x="1009934" y="1624084"/>
            <a:chExt cx="10060675" cy="491162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566847" y="5066673"/>
              <a:ext cx="4503762" cy="1469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E74C3C"/>
                  </a:solidFill>
                </a:rPr>
                <a:t>Price: ~</a:t>
              </a:r>
              <a:r>
                <a:rPr lang="en-US" sz="4800" b="1" dirty="0" smtClean="0">
                  <a:solidFill>
                    <a:srgbClr val="E74C3C"/>
                  </a:solidFill>
                </a:rPr>
                <a:t>€1100</a:t>
              </a:r>
              <a:endParaRPr lang="en-US" sz="4800" b="1" dirty="0">
                <a:solidFill>
                  <a:srgbClr val="E74C3C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09934" y="5066671"/>
              <a:ext cx="4503762" cy="1469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E74C3C"/>
                  </a:solidFill>
                </a:rPr>
                <a:t>Price: ~€</a:t>
              </a:r>
              <a:r>
                <a:rPr lang="en-US" sz="4800" b="1" dirty="0" smtClean="0">
                  <a:solidFill>
                    <a:srgbClr val="E74C3C"/>
                  </a:solidFill>
                </a:rPr>
                <a:t>180</a:t>
              </a:r>
              <a:endParaRPr lang="en-US" sz="4800" b="1" dirty="0">
                <a:solidFill>
                  <a:srgbClr val="E74C3C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66847" y="2756847"/>
              <a:ext cx="4503762" cy="2309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Прямоугольник с двумя скругленными соседними углами 3"/>
            <p:cNvSpPr/>
            <p:nvPr/>
          </p:nvSpPr>
          <p:spPr>
            <a:xfrm>
              <a:off x="6566847" y="1624084"/>
              <a:ext cx="4503762" cy="1132764"/>
            </a:xfrm>
            <a:prstGeom prst="round2SameRect">
              <a:avLst/>
            </a:prstGeom>
            <a:solidFill>
              <a:srgbClr val="FFE100"/>
            </a:solidFill>
            <a:ln>
              <a:solidFill>
                <a:srgbClr val="FFE1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GOLDEN START PACKAGE</a:t>
              </a:r>
              <a:endPara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9934" y="2756848"/>
              <a:ext cx="4503762" cy="2309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" name="Прямоугольник с двумя скругленными соседними углами 2"/>
            <p:cNvSpPr/>
            <p:nvPr/>
          </p:nvSpPr>
          <p:spPr>
            <a:xfrm>
              <a:off x="1009934" y="1624084"/>
              <a:ext cx="4503762" cy="1132764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SILVER START PACKAGE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6199" y="3273895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6751" y="3273895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5963" y="3273897"/>
              <a:ext cx="1170127" cy="11701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534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552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3068" y="3273895"/>
              <a:ext cx="1166400" cy="11664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TextBox 19"/>
          <p:cNvSpPr txBox="1"/>
          <p:nvPr/>
        </p:nvSpPr>
        <p:spPr>
          <a:xfrm>
            <a:off x="1789124" y="5266420"/>
            <a:ext cx="38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+ SILVER POINTS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46843" y="5266420"/>
            <a:ext cx="38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+ GOLDEN POINTS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67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9015062">
            <a:off x="9698680" y="5472955"/>
            <a:ext cx="1154742" cy="810279"/>
          </a:xfrm>
          <a:prstGeom prst="corner">
            <a:avLst>
              <a:gd name="adj1" fmla="val 50000"/>
              <a:gd name="adj2" fmla="val 34370"/>
            </a:avLst>
          </a:prstGeom>
          <a:solidFill>
            <a:srgbClr val="BAF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2930" y="5533926"/>
            <a:ext cx="8774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 IS COMPLETED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528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B57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5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1"/>
      <p:bldP spid="3" grpId="2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21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Lukas_3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Eva_2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47623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ROOM IS COMPLETED,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PLACE (</a:t>
            </a:r>
            <a:r>
              <a:rPr lang="en-US" sz="3600" b="1" dirty="0" smtClean="0">
                <a:solidFill>
                  <a:srgbClr val="212121"/>
                </a:solidFill>
              </a:rPr>
              <a:t>Lukas_3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BECOMES INACTIVE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547623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PLACES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SPLITTED INTO THE TWO DIFERENT ROOM’s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38916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5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9" grpId="0"/>
      <p:bldP spid="29" grpId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212121"/>
                </a:solidFill>
              </a:rPr>
              <a:t>Harry_1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NEXT GOLDEN ROOM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052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2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83948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40000" y="4628805"/>
            <a:ext cx="1243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1" y="1440781"/>
            <a:ext cx="74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€125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€187,5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€250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€312,5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€375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€62,5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€437,5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00000" y="1440000"/>
            <a:ext cx="160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€500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rot="10800000">
            <a:off x="1413211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Стрелка вниз 53"/>
          <p:cNvSpPr/>
          <p:nvPr/>
        </p:nvSpPr>
        <p:spPr>
          <a:xfrm rot="10800000">
            <a:off x="4309263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Стрелка вниз 54"/>
          <p:cNvSpPr/>
          <p:nvPr/>
        </p:nvSpPr>
        <p:spPr>
          <a:xfrm rot="10800000">
            <a:off x="7205313" y="4262089"/>
            <a:ext cx="561474" cy="11335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00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PLACES MOVED AT ONE LEVEL ABOVE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56351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ROOM IS COMPLETED</a:t>
            </a:r>
          </a:p>
        </p:txBody>
      </p:sp>
      <p:sp>
        <p:nvSpPr>
          <p:cNvPr id="56" name="Фигура, имеющая форму буквы L 55"/>
          <p:cNvSpPr/>
          <p:nvPr/>
        </p:nvSpPr>
        <p:spPr>
          <a:xfrm rot="19015062">
            <a:off x="9397467" y="5518770"/>
            <a:ext cx="637106" cy="447055"/>
          </a:xfrm>
          <a:prstGeom prst="corner">
            <a:avLst>
              <a:gd name="adj1" fmla="val 50000"/>
              <a:gd name="adj2" fmla="val 34370"/>
            </a:avLst>
          </a:prstGeom>
          <a:solidFill>
            <a:srgbClr val="BAF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937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5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500"/>
                            </p:stCondLst>
                            <p:childTnLst>
                              <p:par>
                                <p:cTn id="2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500"/>
                            </p:stCondLst>
                            <p:childTnLst>
                              <p:par>
                                <p:cTn id="2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000"/>
                            </p:stCondLst>
                            <p:childTnLst>
                              <p:par>
                                <p:cTn id="27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50"/>
                            </p:stCondLst>
                            <p:childTnLst>
                              <p:par>
                                <p:cTn id="2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0"/>
      <p:bldP spid="3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3" grpId="2"/>
      <p:bldP spid="35" grpId="0" animBg="1"/>
      <p:bldP spid="35" grpId="1" animBg="1"/>
      <p:bldP spid="54" grpId="0" animBg="1"/>
      <p:bldP spid="54" grpId="1" animBg="1"/>
      <p:bldP spid="55" grpId="0" animBg="1"/>
      <p:bldP spid="55" grpId="1" animBg="1"/>
      <p:bldP spid="36" grpId="0"/>
      <p:bldP spid="36" grpId="1"/>
      <p:bldP spid="57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937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0000" y="1450908"/>
            <a:ext cx="113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11200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3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atica"/>
              </a:rPr>
              <a:t>GOLDEN ROOM SPLIT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atic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Harry_3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0000" y="2457239"/>
            <a:ext cx="558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Isabelle_1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You_2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0000" y="3463570"/>
            <a:ext cx="2700000" cy="720000"/>
          </a:xfrm>
          <a:prstGeom prst="roundRect">
            <a:avLst/>
          </a:prstGeom>
          <a:solidFill>
            <a:srgbClr val="F7B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You_3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0000" y="3463570"/>
            <a:ext cx="270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Karl_1</a:t>
            </a:r>
            <a:endParaRPr lang="en-US" sz="1600" b="1" dirty="0">
              <a:solidFill>
                <a:srgbClr val="21212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Alex_3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6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Sara_3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0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Erik_1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40000" y="4469901"/>
            <a:ext cx="126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12121"/>
                </a:solidFill>
              </a:rPr>
              <a:t>Erik_2</a:t>
            </a:r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0000" y="4469901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20000" y="4469718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6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5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28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00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72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44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1160000" y="4471200"/>
            <a:ext cx="540000" cy="720000"/>
          </a:xfrm>
          <a:prstGeom prst="roundRect">
            <a:avLst/>
          </a:prstGeom>
          <a:solidFill>
            <a:srgbClr val="FF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1212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20210" y="1450908"/>
            <a:ext cx="0" cy="3738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3803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0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-0.1423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-4.375E-6 -0.146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2.29167E-6 -0.1465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2.08333E-7 -0.1465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1.04167E-6 -0.1465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2.08333E-6 -0.14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3.125E-6 -0.1465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1423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2.08333E-7 -0.1432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1.875E-6 -0.143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7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1428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5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4.79167E-6 -0.1474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84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3.75E-6 -0.1451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2.70833E-6 -0.1497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